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58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811D3E-604D-4F38-ADF1-810EA105D962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8BACE68-3177-4232-93A7-B242392BD30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Community Service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Creativity Action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6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Community Service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7200" cy="4614864"/>
          </a:xfrm>
        </p:spPr>
        <p:txBody>
          <a:bodyPr>
            <a:normAutofit/>
          </a:bodyPr>
          <a:lstStyle/>
          <a:p>
            <a:r>
              <a:rPr lang="en-GB" b="1" dirty="0"/>
              <a:t>Creativity</a:t>
            </a:r>
            <a:r>
              <a:rPr lang="en-GB" dirty="0"/>
              <a:t>: 	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arts, and other experiences that involve creative thinking.</a:t>
            </a:r>
            <a:endParaRPr lang="en-US" dirty="0"/>
          </a:p>
          <a:p>
            <a:endParaRPr lang="en-GB" b="1" dirty="0"/>
          </a:p>
          <a:p>
            <a:r>
              <a:rPr lang="en-GB" b="1" dirty="0"/>
              <a:t>Action</a:t>
            </a:r>
            <a:r>
              <a:rPr lang="en-GB" dirty="0"/>
              <a:t>: 	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physical exertion contributing to a healthy lifestyle</a:t>
            </a:r>
          </a:p>
          <a:p>
            <a:endParaRPr lang="en-GB" b="1" dirty="0"/>
          </a:p>
          <a:p>
            <a:r>
              <a:rPr lang="en-GB" b="1" dirty="0"/>
              <a:t>Service</a:t>
            </a:r>
            <a:r>
              <a:rPr lang="en-GB" dirty="0"/>
              <a:t>: 		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/>
              <a:t>an unpaid and voluntary exchange that has a learning benefit for the student.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Community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7200" cy="4691064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Enhance </a:t>
            </a:r>
            <a:r>
              <a:rPr lang="en-US" sz="2400" dirty="0"/>
              <a:t>students’ development outside of the classroom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Encourage students to be more balanced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“A good </a:t>
            </a:r>
            <a:r>
              <a:rPr lang="en-US" sz="2400" dirty="0" smtClean="0"/>
              <a:t>Community Service </a:t>
            </a:r>
            <a:r>
              <a:rPr lang="en-US" sz="2400" dirty="0"/>
              <a:t>program should be both challenging and enjoyable, a personal journey of self-discovery.  Each individual student has a different starting point, and therefore different goals and needs…”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Service should involve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29600" cy="4843464"/>
          </a:xfrm>
        </p:spPr>
        <p:txBody>
          <a:bodyPr>
            <a:normAutofit/>
          </a:bodyPr>
          <a:lstStyle/>
          <a:p>
            <a:pPr marL="457200" lvl="0" indent="-457200">
              <a:buFont typeface="Arial" pitchFamily="34" charset="0"/>
              <a:buChar char="•"/>
            </a:pPr>
            <a:endParaRPr lang="en-GB" sz="2400" dirty="0" smtClean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400" dirty="0" smtClean="0"/>
              <a:t>real</a:t>
            </a:r>
            <a:r>
              <a:rPr lang="en-GB" sz="2400" dirty="0"/>
              <a:t>, purposeful activities, with significant outcomes</a:t>
            </a:r>
            <a:endParaRPr lang="en-US" sz="24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400" dirty="0"/>
              <a:t>personal challenge—tasks must extend you and be achievable in scope</a:t>
            </a:r>
            <a:endParaRPr lang="en-US" sz="24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400" dirty="0"/>
              <a:t>thoughtful consideration, such as planning, reviewing progress, reporting</a:t>
            </a:r>
            <a:endParaRPr lang="en-US" sz="24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400" dirty="0"/>
              <a:t>reflection on outcomes and personal learning.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4417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077200" cy="4843464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en-GB" sz="6000" b="1" dirty="0">
                <a:solidFill>
                  <a:schemeClr val="tx1"/>
                </a:solidFill>
              </a:rPr>
              <a:t>Throughout </a:t>
            </a:r>
            <a:r>
              <a:rPr lang="en-GB" sz="6000" b="1" dirty="0" smtClean="0">
                <a:solidFill>
                  <a:schemeClr val="tx1"/>
                </a:solidFill>
              </a:rPr>
              <a:t>this </a:t>
            </a:r>
            <a:r>
              <a:rPr lang="en-GB" sz="6000" b="1" dirty="0">
                <a:solidFill>
                  <a:schemeClr val="tx1"/>
                </a:solidFill>
              </a:rPr>
              <a:t>process, you will reflect upon the ways and extent to which you have</a:t>
            </a:r>
            <a:r>
              <a:rPr lang="en-GB" sz="5100" b="1" dirty="0">
                <a:solidFill>
                  <a:schemeClr val="tx1"/>
                </a:solidFill>
              </a:rPr>
              <a:t>:</a:t>
            </a:r>
          </a:p>
          <a:p>
            <a:pPr lvl="0"/>
            <a:endParaRPr lang="en-GB" sz="5100" b="1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increased your awareness of your own strengths and areas for growth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undertaken new challenges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planned and initiated activities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worked collaboratively with others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shown perseverance and commitment in your activities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engaged with issues of global importance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considered the ethical implications of your actions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5100" dirty="0">
                <a:solidFill>
                  <a:schemeClr val="tx1"/>
                </a:solidFill>
              </a:rPr>
              <a:t>developed new skills</a:t>
            </a:r>
            <a:r>
              <a:rPr lang="en-GB" sz="5100" dirty="0">
                <a:solidFill>
                  <a:schemeClr val="bg1"/>
                </a:solidFill>
              </a:rPr>
              <a:t/>
            </a:r>
            <a:br>
              <a:rPr lang="en-GB" sz="5100" dirty="0">
                <a:solidFill>
                  <a:schemeClr val="bg1"/>
                </a:solidFill>
              </a:rPr>
            </a:br>
            <a:endParaRPr lang="en-US" sz="51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Planning Worksheet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Planning helps you focus your attention and serves as a reminder.</a:t>
            </a:r>
            <a:endParaRPr lang="en-US" dirty="0"/>
          </a:p>
        </p:txBody>
      </p:sp>
      <p:graphicFrame>
        <p:nvGraphicFramePr>
          <p:cNvPr id="6" name="Picture Placeholder 5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138469815"/>
              </p:ext>
            </p:extLst>
          </p:nvPr>
        </p:nvGraphicFramePr>
        <p:xfrm>
          <a:off x="2209800" y="374650"/>
          <a:ext cx="4715308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Acrobat Document" r:id="rId3" imgW="7767000" imgH="10037520" progId="AcroExch.Document.7">
                  <p:embed/>
                </p:oleObj>
              </mc:Choice>
              <mc:Fallback>
                <p:oleObj name="Acrobat Document" r:id="rId3" imgW="7767000" imgH="10037520" progId="AcroExch.Document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74650"/>
                        <a:ext cx="4715308" cy="548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07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 Log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Community Service is NOT about logging hours: ongoing activity with a reflection on the Learning Outcomes is what really counts. (Of course, you still have to get your hours verified by your supervisor! </a:t>
            </a:r>
            <a:r>
              <a:rPr lang="en-US" dirty="0" smtClean="0">
                <a:sym typeface="Wingdings" panose="05000000000000000000" pitchFamily="2" charset="2"/>
              </a:rPr>
              <a:t> 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99729" y="-242330"/>
            <a:ext cx="5248141" cy="679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3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Outcomes Worksheet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Here you record which Learning Outcomes you’ve addressed and “how” you have reflected upon them.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8" r="7568"/>
          <a:stretch>
            <a:fillRect/>
          </a:stretch>
        </p:blipFill>
        <p:spPr bwMode="auto">
          <a:xfrm>
            <a:off x="1676399" y="776582"/>
            <a:ext cx="6795325" cy="508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22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7764" indent="-342900">
              <a:buFont typeface="Arial" panose="020B0604020202020204" pitchFamily="34" charset="0"/>
              <a:buChar char="•"/>
            </a:pPr>
            <a:r>
              <a:rPr lang="en-US" dirty="0" smtClean="0"/>
              <a:t>Community Service Handbook handout</a:t>
            </a:r>
          </a:p>
          <a:p>
            <a:pPr marL="397764" indent="-342900">
              <a:buFont typeface="Arial" panose="020B0604020202020204" pitchFamily="34" charset="0"/>
              <a:buChar char="•"/>
            </a:pPr>
            <a:r>
              <a:rPr lang="en-US" dirty="0" smtClean="0"/>
              <a:t>Webpage</a:t>
            </a:r>
            <a:endParaRPr lang="en-US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209800" y="3429000"/>
            <a:ext cx="4784725" cy="1519237"/>
          </a:xfrm>
          <a:prstGeom prst="bracketPair">
            <a:avLst>
              <a:gd name="adj" fmla="val 8051"/>
            </a:avLst>
          </a:prstGeom>
          <a:noFill/>
          <a:ln w="38100">
            <a:solidFill>
              <a:srgbClr val="9BBB5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4363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5D7035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Community Service/CAS Coordinator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Katie Biela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(972) 501-0645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kbiela@uplifteducation.org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2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297</TotalTime>
  <Words>263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Verve</vt:lpstr>
      <vt:lpstr>Acrobat Document</vt:lpstr>
      <vt:lpstr>Community Service</vt:lpstr>
      <vt:lpstr>Nature of Community Service</vt:lpstr>
      <vt:lpstr>Purpose of Community Service</vt:lpstr>
      <vt:lpstr>Community Service should involve </vt:lpstr>
      <vt:lpstr>Learning Outcomes</vt:lpstr>
      <vt:lpstr>CS Planning Worksheet</vt:lpstr>
      <vt:lpstr>CS Log</vt:lpstr>
      <vt:lpstr>Learning Outcomes Worksheet</vt:lpstr>
      <vt:lpstr>Questions???</vt:lpstr>
    </vt:vector>
  </TitlesOfParts>
  <Company>Uplift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</dc:title>
  <dc:creator>Image User</dc:creator>
  <cp:lastModifiedBy>Claudia Shelton</cp:lastModifiedBy>
  <cp:revision>12</cp:revision>
  <dcterms:created xsi:type="dcterms:W3CDTF">2013-09-08T01:01:24Z</dcterms:created>
  <dcterms:modified xsi:type="dcterms:W3CDTF">2013-09-10T16:03:33Z</dcterms:modified>
</cp:coreProperties>
</file>